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handoutMasterIdLst>
    <p:handoutMasterId r:id="rId32"/>
  </p:handoutMasterIdLst>
  <p:sldIdLst>
    <p:sldId id="306" r:id="rId2"/>
    <p:sldId id="355" r:id="rId3"/>
    <p:sldId id="357" r:id="rId4"/>
    <p:sldId id="442" r:id="rId5"/>
    <p:sldId id="446" r:id="rId6"/>
    <p:sldId id="331" r:id="rId7"/>
    <p:sldId id="360" r:id="rId8"/>
    <p:sldId id="361" r:id="rId9"/>
    <p:sldId id="439" r:id="rId10"/>
    <p:sldId id="440" r:id="rId11"/>
    <p:sldId id="415" r:id="rId12"/>
    <p:sldId id="414" r:id="rId13"/>
    <p:sldId id="347" r:id="rId14"/>
    <p:sldId id="403" r:id="rId15"/>
    <p:sldId id="406" r:id="rId16"/>
    <p:sldId id="408" r:id="rId17"/>
    <p:sldId id="410" r:id="rId18"/>
    <p:sldId id="436" r:id="rId19"/>
    <p:sldId id="370" r:id="rId20"/>
    <p:sldId id="339" r:id="rId21"/>
    <p:sldId id="448" r:id="rId22"/>
    <p:sldId id="453" r:id="rId23"/>
    <p:sldId id="452" r:id="rId24"/>
    <p:sldId id="454" r:id="rId25"/>
    <p:sldId id="449" r:id="rId26"/>
    <p:sldId id="451" r:id="rId27"/>
    <p:sldId id="430" r:id="rId28"/>
    <p:sldId id="337" r:id="rId29"/>
    <p:sldId id="4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eve" id="{18BD7D52-21D5-4F77-9055-0D09EC85568E}">
          <p14:sldIdLst>
            <p14:sldId id="306"/>
            <p14:sldId id="355"/>
            <p14:sldId id="357"/>
            <p14:sldId id="442"/>
            <p14:sldId id="446"/>
            <p14:sldId id="331"/>
            <p14:sldId id="360"/>
            <p14:sldId id="361"/>
            <p14:sldId id="439"/>
            <p14:sldId id="440"/>
            <p14:sldId id="415"/>
            <p14:sldId id="414"/>
            <p14:sldId id="347"/>
            <p14:sldId id="403"/>
            <p14:sldId id="406"/>
            <p14:sldId id="408"/>
            <p14:sldId id="410"/>
            <p14:sldId id="436"/>
            <p14:sldId id="370"/>
            <p14:sldId id="339"/>
            <p14:sldId id="448"/>
            <p14:sldId id="453"/>
            <p14:sldId id="452"/>
            <p14:sldId id="454"/>
            <p14:sldId id="449"/>
            <p14:sldId id="451"/>
            <p14:sldId id="430"/>
            <p14:sldId id="337"/>
            <p14:sldId id="431"/>
          </p14:sldIdLst>
        </p14:section>
        <p14:section name="Appendix" id="{5BBAE485-6943-4F09-833C-B0D75F8EB438}">
          <p14:sldIdLst/>
        </p14:section>
        <p14:section name="Untitled Section" id="{1FC876BA-4230-4C14-95C6-AFEECC1FAD4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A7B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92" autoAdjust="0"/>
  </p:normalViewPr>
  <p:slideViewPr>
    <p:cSldViewPr>
      <p:cViewPr varScale="1">
        <p:scale>
          <a:sx n="86" d="100"/>
          <a:sy n="86" d="100"/>
        </p:scale>
        <p:origin x="11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06611-122C-4603-A736-997335F69253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0084-7FBD-4ADC-A777-5B4815BF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3827A-3DDB-4A26-B3E5-87C2A9FC7E3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6AE40-385F-4591-B4FD-3FE0B5802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42" tIns="45271" rIns="90542" bIns="45271" anchor="b"/>
          <a:lstStyle>
            <a:lvl1pPr defTabSz="8969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8D34EF3-4D20-4D17-AA33-89FACE6A7A4D}" type="slidenum">
              <a:rPr lang="en-US" sz="1300"/>
              <a:pPr algn="r" eaLnBrk="1" hangingPunct="1"/>
              <a:t>6</a:t>
            </a:fld>
            <a:endParaRPr lang="en-US" sz="13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542" tIns="45271" rIns="90542" bIns="45271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21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6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D53353-0EB7-4BF0-95D0-AC998049121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63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25017C-9436-49F2-B24E-3852BB04BEA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85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F02EB2-4A49-48C2-9E48-7E634CA878B5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23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Copyright©1999. James M. Kouzes and Barry Z. Posner.  All rights reserved.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20DBF15B-E704-4D92-B3DF-B245C54DCDAD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350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Copyright©1999. James M. Kouzes and Barry Z. Posner.  All rights reserved.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20DBF15B-E704-4D92-B3DF-B245C54DCDAD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099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Copyright©1999. James M. Kouzes and Barry Z. Posner.  All rights reserved.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29057" indent="-280406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2162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570276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18927" indent="-224325" defTabSz="914437" eaLnBrk="0" hangingPunct="0"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46757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16227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36487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13528" indent="-224325" algn="ctr" defTabSz="91443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BF0000"/>
              </a:buClr>
              <a:buSzPct val="80000"/>
              <a:buFont typeface="Wingdings" pitchFamily="2" charset="2"/>
              <a:defRPr sz="53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20DBF15B-E704-4D92-B3DF-B245C54DCDAD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347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FD805-AB0B-4B87-ABA5-BB07EDB6AA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FD805-AB0B-4B87-ABA5-BB07EDB6AA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96D228A-3739-4FE3-93B6-B82A03C8420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1"/>
            <a:ext cx="1371601" cy="5669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96D228A-3739-4FE3-93B6-B82A03C8420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BDD01C97-1504-4825-AD4E-CE9F5DA21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96D228A-3739-4FE3-93B6-B82A03C8420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BDD01C97-1504-4825-AD4E-CE9F5DA2187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0B48-4CCB-469F-93F1-AC912DC3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189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19E7E4-2A35-47DE-98A8-76F5A059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05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96D228A-3739-4FE3-93B6-B82A03C8420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BDD01C97-1504-4825-AD4E-CE9F5DA218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96D228A-3739-4FE3-93B6-B82A03C8420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BDD01C97-1504-4825-AD4E-CE9F5DA218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371601" cy="5669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2013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theleadershipchallengeph.blogspo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theleadershipchallengeph.blogspo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261" y="533400"/>
            <a:ext cx="6858000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IEEE CTS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Fall Leadership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850386"/>
            <a:ext cx="3235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08.25.18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Steve Skarke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7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61" t="13004" r="3030" b="7320"/>
          <a:stretch/>
        </p:blipFill>
        <p:spPr>
          <a:xfrm>
            <a:off x="762000" y="4265099"/>
            <a:ext cx="2286000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368" y="2214584"/>
            <a:ext cx="4742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Leadership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Toolbox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73" y="2138013"/>
            <a:ext cx="2350996" cy="23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92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12519" y="25908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2060"/>
                </a:solidFill>
              </a:rPr>
              <a:t>Do What You Say You Will Do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 i="1">
                <a:solidFill>
                  <a:srgbClr val="FFFFFF"/>
                </a:solidFill>
              </a:rPr>
              <a:t>The Leadership Challenge Workshop Facilitator‘s Guide</a:t>
            </a:r>
            <a:r>
              <a:rPr lang="en-US" altLang="en-US" sz="600" i="1">
                <a:solidFill>
                  <a:srgbClr val="FFFFFF"/>
                </a:solidFill>
              </a:rPr>
              <a:t>®,</a:t>
            </a:r>
            <a:r>
              <a:rPr lang="en-US" altLang="en-US" sz="700" i="1">
                <a:solidFill>
                  <a:srgbClr val="FFFFFF"/>
                </a:solidFill>
              </a:rPr>
              <a:t> Third Ed., Rev. </a:t>
            </a:r>
            <a:r>
              <a:rPr lang="en-US" altLang="en-US" sz="700">
                <a:solidFill>
                  <a:srgbClr val="FFFFFF"/>
                </a:solidFill>
              </a:rPr>
              <a:t>Copyright © 2006 by James M. Kouzes and Barry Z. Posner. Reproduced by permission of Pfeiffer, an Imprint of Wiley. www.pfeiffer.com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09600" y="504825"/>
            <a:ext cx="546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rgbClr val="FFFFFF"/>
                </a:solidFill>
              </a:rPr>
              <a:t>2</a:t>
            </a:r>
            <a:r>
              <a:rPr lang="en-US" altLang="en-US" sz="4000" baseline="30000">
                <a:solidFill>
                  <a:srgbClr val="FFFFFF"/>
                </a:solidFill>
              </a:rPr>
              <a:t>nd</a:t>
            </a:r>
            <a:r>
              <a:rPr lang="en-US" altLang="en-US" sz="4000">
                <a:solidFill>
                  <a:srgbClr val="FFFFFF"/>
                </a:solidFill>
              </a:rPr>
              <a:t> Law of Leadership</a:t>
            </a:r>
            <a:r>
              <a:rPr lang="en-US" altLang="en-US">
                <a:solidFill>
                  <a:srgbClr val="FFFF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713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799"/>
            <a:ext cx="8077200" cy="51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meridianleadershipinstitute.com/images/fiv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1" y="1697098"/>
            <a:ext cx="7458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42520" y="5304275"/>
            <a:ext cx="4267200" cy="6523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30</a:t>
            </a:r>
            <a:r>
              <a:rPr lang="en-US" sz="2800" dirty="0" smtClean="0"/>
              <a:t> </a:t>
            </a:r>
            <a:r>
              <a:rPr lang="en-US" sz="2800" b="1" dirty="0"/>
              <a:t>Behaviors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9031" y="4602836"/>
            <a:ext cx="485775" cy="615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 rot="7217490">
            <a:off x="3483890" y="4588769"/>
            <a:ext cx="485775" cy="895041"/>
          </a:xfrm>
          <a:prstGeom prst="downArrow">
            <a:avLst>
              <a:gd name="adj1" fmla="val 54889"/>
              <a:gd name="adj2" fmla="val 59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" name="Picture 2" descr="http://www.leadershipchallenge.com/UserFiles/LPI-360_logo_collection/LPI-360_alternate_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1" y="3695605"/>
            <a:ext cx="2668587" cy="10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002" y="5141048"/>
            <a:ext cx="2898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Strong Reliability and Validity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752" y="838200"/>
            <a:ext cx="8229600" cy="944562"/>
          </a:xfrm>
        </p:spPr>
        <p:txBody>
          <a:bodyPr/>
          <a:lstStyle/>
          <a:p>
            <a:pPr lvl="0" algn="l"/>
            <a:r>
              <a:rPr lang="en-US" sz="3600" b="1" dirty="0" smtClean="0">
                <a:solidFill>
                  <a:schemeClr val="bg1"/>
                </a:solidFill>
              </a:rPr>
              <a:t>What </a:t>
            </a:r>
            <a:r>
              <a:rPr lang="en-US" sz="3600" b="1" dirty="0">
                <a:solidFill>
                  <a:schemeClr val="bg1"/>
                </a:solidFill>
              </a:rPr>
              <a:t>is </a:t>
            </a:r>
            <a:r>
              <a:rPr lang="en-US" sz="3600" b="1" dirty="0" smtClean="0">
                <a:solidFill>
                  <a:schemeClr val="bg1"/>
                </a:solidFill>
              </a:rPr>
              <a:t>The Leadership Challenge?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65324" y="3749963"/>
            <a:ext cx="4185858" cy="7230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015366" y="3134599"/>
            <a:ext cx="485775" cy="615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4343400" y="1008992"/>
            <a:ext cx="3886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</a:rPr>
              <a:t>Clarify values by finding your voice and affirming shared values.</a:t>
            </a:r>
          </a:p>
          <a:p>
            <a:pPr defTabSz="457200"/>
            <a:endParaRPr lang="en-US" sz="3200" dirty="0">
              <a:solidFill>
                <a:prstClr val="white"/>
              </a:solidFill>
            </a:endParaRPr>
          </a:p>
          <a:p>
            <a:pPr defTabSz="457200"/>
            <a:r>
              <a:rPr lang="en-US" sz="3200" dirty="0">
                <a:solidFill>
                  <a:prstClr val="white"/>
                </a:solidFill>
              </a:rPr>
              <a:t>Set the example by aligning actions with shared values.</a:t>
            </a:r>
          </a:p>
          <a:p>
            <a:pPr defTabSz="457200"/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9" descr="Model_The_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0" y="685800"/>
            <a:ext cx="3510690" cy="44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09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199096" cy="4169939"/>
          </a:xfrm>
          <a:prstGeom prst="rect">
            <a:avLst/>
          </a:prstGeom>
        </p:spPr>
      </p:pic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4114800" y="1143000"/>
            <a:ext cx="44294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Envision the future by imagining exciting and ennobling possibilities.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Enlist others in a common vision by appealing to shared aspirations.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5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4038600" y="1143000"/>
            <a:ext cx="473429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Search for opportunities by seizing the initiative and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looking outward for innovative ways to improve.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Experiment and take risks by constantly generating small wins and learning from experience.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3504759" cy="4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3364245" cy="4152900"/>
          </a:xfrm>
          <a:prstGeom prst="rect">
            <a:avLst/>
          </a:prstGeom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4114800" y="1219200"/>
            <a:ext cx="480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Foster collaboration by building trust and facilitating relationships.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Strengthen others by increasing self-determination and developing competence.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3235166" cy="4298950"/>
          </a:xfrm>
          <a:prstGeom prst="rect">
            <a:avLst/>
          </a:prstGeom>
        </p:spPr>
      </p:pic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4114800" y="1143000"/>
            <a:ext cx="4648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Recognize contributions by showing appreciation for individual excellence.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Celebrate the values and victories by creating a spirit of community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57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71" r="27117"/>
          <a:stretch/>
        </p:blipFill>
        <p:spPr>
          <a:xfrm>
            <a:off x="838199" y="2226468"/>
            <a:ext cx="2685409" cy="3259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3200400"/>
            <a:ext cx="487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we measure our leadership effectiveness?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86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19257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828800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most widely used 360-degree leadership assessment tool available </a:t>
            </a:r>
            <a:r>
              <a:rPr lang="en-US" sz="2400" dirty="0" smtClean="0"/>
              <a:t>today.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30 statements </a:t>
            </a:r>
            <a:r>
              <a:rPr lang="en-US" altLang="zh-CN" sz="2400" dirty="0"/>
              <a:t>measure frequency of leadership behaviors on a 10-point scale. 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23856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Leadership Practices Inventory (LPI360)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4361433"/>
            <a:ext cx="8391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Leaders gain perspective into how they see themselves as leaders, how others view them, and what actions they can take to improve their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271391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BSChE, Texas A&amp;M University</a:t>
            </a:r>
            <a:r>
              <a:rPr lang="en-US" sz="2000" dirty="0"/>
              <a:t> </a:t>
            </a:r>
            <a:r>
              <a:rPr lang="en-US" sz="2000" dirty="0" smtClean="0"/>
              <a:t>&amp; MSIE, University of Houston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30+ years in chemical manufacturing industry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Vice President – Kaneka Americas Holding Co.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President -  The Kaneka Foundation (501c3)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US" sz="2000" dirty="0"/>
              <a:t>Recovering Engineer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Leadership Challenge Certified Master Facilitator 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en-US" sz="2000" dirty="0" smtClean="0"/>
              <a:t>Owner – Leading Elements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chemeClr val="tx1"/>
                </a:solidFill>
              </a:rPr>
              <a:t>Steve Skarke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00"/>
            <a:ext cx="915088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72849"/>
            <a:ext cx="636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Steve’s LPI360 Comparative Results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023" b="20640"/>
          <a:stretch/>
        </p:blipFill>
        <p:spPr bwMode="auto">
          <a:xfrm>
            <a:off x="1950293" y="1371600"/>
            <a:ext cx="3990349" cy="47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9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799"/>
            <a:ext cx="8077200" cy="51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Think of a leader who you admire and would willingly follow.</a:t>
            </a:r>
          </a:p>
          <a:p>
            <a:endParaRPr lang="en-US" sz="2800" dirty="0"/>
          </a:p>
          <a:p>
            <a:r>
              <a:rPr lang="en-US" sz="2800" dirty="0" smtClean="0"/>
              <a:t>What characteristics would best define them?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2519"/>
            <a:ext cx="1338923" cy="17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1338"/>
            <a:ext cx="8229600" cy="868362"/>
          </a:xfrm>
        </p:spPr>
        <p:txBody>
          <a:bodyPr/>
          <a:lstStyle/>
          <a:p>
            <a:r>
              <a:rPr lang="en-US" altLang="en-US" sz="2800" u="sng" dirty="0" smtClean="0"/>
              <a:t>Characteristics of Admired Leaders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79824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16%  Ambitious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35%  Broad-minded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22%  Caring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68%  Competent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25%  Cooperative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25%  Courageous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34%  Dependable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25%  Determined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39%  Fair-minded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71%  Forward-looking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7811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89%  Honest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17%  Imaginative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  4%  Independent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69%  Inspiring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48%  Intelligent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18%  Loyal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15%  Mature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10%  Self-controlled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36%  Straightforward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35%  Supportive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pic>
          <p:nvPicPr>
            <p:cNvPr id="2458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6172200"/>
              <a:ext cx="26328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4" name="Line 18"/>
            <p:cNvSpPr>
              <a:spLocks noChangeShapeType="1"/>
            </p:cNvSpPr>
            <p:nvPr/>
          </p:nvSpPr>
          <p:spPr bwMode="auto">
            <a:xfrm>
              <a:off x="0" y="62865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585" name="Header1_headerimg" descr="The Leadership Challen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883" y="6340046"/>
              <a:ext cx="1123983" cy="44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52400"/>
            <a:ext cx="133514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7" grpId="1" build="p"/>
      <p:bldP spid="98308" grpId="0" build="p"/>
      <p:bldP spid="98308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484188"/>
            <a:ext cx="8229600" cy="868362"/>
          </a:xfrm>
        </p:spPr>
        <p:txBody>
          <a:bodyPr/>
          <a:lstStyle/>
          <a:p>
            <a:r>
              <a:rPr lang="en-US" altLang="en-US" sz="2800" u="sng" dirty="0" smtClean="0"/>
              <a:t>CTS Leadership </a:t>
            </a:r>
            <a:r>
              <a:rPr lang="en-US" altLang="en-US" sz="2800" u="sng" dirty="0" err="1" smtClean="0"/>
              <a:t>Characterisitics</a:t>
            </a:r>
            <a:endParaRPr lang="en-US" altLang="en-US" sz="2800" u="sng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2107" y="1985406"/>
            <a:ext cx="25908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Ambitious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Broad-minded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Caring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Competent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Cooperative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Courageous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Dependable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Determined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Fair-minded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Forward-looking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88622" y="1998723"/>
            <a:ext cx="24384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Honest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Imaginative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Independent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Inspiring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Intelligent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Loyal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Mature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Self-controlled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Straightforward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Supportive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pic>
          <p:nvPicPr>
            <p:cNvPr id="2458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6172200"/>
              <a:ext cx="26328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4" name="Line 18"/>
            <p:cNvSpPr>
              <a:spLocks noChangeShapeType="1"/>
            </p:cNvSpPr>
            <p:nvPr/>
          </p:nvSpPr>
          <p:spPr bwMode="auto">
            <a:xfrm>
              <a:off x="0" y="62865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585" name="Header1_headerimg" descr="The Leadership Challen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883" y="6340046"/>
              <a:ext cx="1123983" cy="44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33473" y="2895600"/>
            <a:ext cx="26670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small groups, prepare a list of four leadership characteristics that should be modeled by CTS leadership.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83" y="80857"/>
            <a:ext cx="133514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2766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 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elevator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speech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short description of an idea, product, company, or oneself that explains the concept in a way such that any listener can understand it in a short period of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time. [Wikipedia]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90411"/>
            <a:ext cx="5257800" cy="186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339" y="4419600"/>
            <a:ext cx="4698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objectives for your committee?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Growth?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New Direction?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676400" cy="21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8859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Continuous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Improvement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600200" cy="1926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362200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your groups, brainstorm ideas on how to improve (grow) your chapter.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Collaboration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Community Outreach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Professional Development (Leadership??)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Participation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?????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Be prepared to share a few ideas with the room…..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5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14" y="1934935"/>
            <a:ext cx="1092344" cy="1634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1" y="1868851"/>
            <a:ext cx="1074565" cy="1621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43" y="1869620"/>
            <a:ext cx="1077686" cy="1621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710" y="1833610"/>
            <a:ext cx="1595390" cy="1595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88" y="4024992"/>
            <a:ext cx="1087578" cy="163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708" y="4013260"/>
            <a:ext cx="1134450" cy="1705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643" y="4024992"/>
            <a:ext cx="1192526" cy="1676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5355" y="4013260"/>
            <a:ext cx="1050681" cy="15711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88644" y="502735"/>
            <a:ext cx="488550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What’s In Your Library?</a:t>
            </a:r>
          </a:p>
        </p:txBody>
      </p:sp>
    </p:spTree>
    <p:extLst>
      <p:ext uri="{BB962C8B-B14F-4D97-AF65-F5344CB8AC3E}">
        <p14:creationId xmlns:p14="http://schemas.microsoft.com/office/powerpoint/2010/main" val="2059023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1596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2010 BY JAMES M. KOUZES AND BARRY Z. POSNER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RESERVED. DISCOVER MORE AT WWW.LEADERSHIPCHALLENGE.COM</a:t>
            </a:r>
          </a:p>
          <a:p>
            <a:pPr algn="ctr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3876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Get Started!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3855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45" y="978195"/>
            <a:ext cx="3273836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4EBEB1-9126-45F3-BAEB-0B5D3483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5790111" cy="3311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21083"/>
            <a:ext cx="53377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622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33272"/>
            <a:ext cx="80223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According to Jim Clifton, Chairman / CEO, Gallup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400" dirty="0" smtClean="0"/>
              <a:t>Of the 100 Million adults employed full time in the USA….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30% </a:t>
            </a:r>
            <a:r>
              <a:rPr lang="en-US" sz="2400" dirty="0"/>
              <a:t>	</a:t>
            </a:r>
            <a:r>
              <a:rPr lang="en-US" sz="2400" dirty="0" smtClean="0"/>
              <a:t>“Engaged &amp; Inspired”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50% 	“Not Engaged”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20% 	“Actively Disengaged”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638800"/>
            <a:ext cx="513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(State of the American Workplace report –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next several minutes, stand up, move around the room, and pick a person you may not know well and introduce yourself.</a:t>
            </a:r>
          </a:p>
          <a:p>
            <a:r>
              <a:rPr lang="en-US" dirty="0" smtClean="0"/>
              <a:t>In 30 seconds explain……</a:t>
            </a:r>
          </a:p>
          <a:p>
            <a:pPr lvl="1"/>
            <a:r>
              <a:rPr lang="en-US" dirty="0" smtClean="0"/>
              <a:t>Why are you part of this </a:t>
            </a:r>
            <a:r>
              <a:rPr lang="en-US" dirty="0"/>
              <a:t>o</a:t>
            </a:r>
            <a:r>
              <a:rPr lang="en-US" dirty="0" smtClean="0"/>
              <a:t>rganization?</a:t>
            </a:r>
          </a:p>
          <a:p>
            <a:pPr lvl="1"/>
            <a:r>
              <a:rPr lang="en-US" dirty="0" smtClean="0"/>
              <a:t>What unique skills do you bring?</a:t>
            </a:r>
          </a:p>
          <a:p>
            <a:pPr lvl="1"/>
            <a:r>
              <a:rPr lang="en-US" dirty="0" smtClean="0"/>
              <a:t>What do you want to accomplish or change?  Why?</a:t>
            </a:r>
          </a:p>
          <a:p>
            <a:r>
              <a:rPr lang="en-US" dirty="0" smtClean="0"/>
              <a:t>Listen to your partner.</a:t>
            </a:r>
          </a:p>
          <a:p>
            <a:r>
              <a:rPr lang="en-US" dirty="0" smtClean="0"/>
              <a:t>Move to another partner….</a:t>
            </a:r>
          </a:p>
          <a:p>
            <a:r>
              <a:rPr lang="en-US" dirty="0" smtClean="0"/>
              <a:t>After the third introduction, sit 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69" b="12727"/>
          <a:stretch/>
        </p:blipFill>
        <p:spPr>
          <a:xfrm>
            <a:off x="6019800" y="4528751"/>
            <a:ext cx="2575724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What is the difference between </a:t>
            </a:r>
          </a:p>
          <a:p>
            <a:pPr marL="0" indent="0" algn="ctr">
              <a:buNone/>
            </a:pPr>
            <a:r>
              <a:rPr lang="en-US" sz="4000" dirty="0" smtClean="0"/>
              <a:t>Management and Leadership?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2303480" y="4353676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151927"/>
            <a:ext cx="30829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Things</a:t>
            </a:r>
          </a:p>
          <a:p>
            <a:pPr algn="ctr"/>
            <a:r>
              <a:rPr lang="en-US" dirty="0" smtClean="0"/>
              <a:t>Systems, Processes, Assets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113480" y="4353676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7023" y="5151927"/>
            <a:ext cx="28777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People</a:t>
            </a:r>
          </a:p>
          <a:p>
            <a:pPr algn="ctr"/>
            <a:r>
              <a:rPr lang="en-US" dirty="0" smtClean="0"/>
              <a:t>Relationships, Motivation,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6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3276600" cy="4903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854278">
            <a:off x="1528069" y="3208269"/>
            <a:ext cx="616867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ＭＳ Ｐゴシック" pitchFamily="-96" charset="-128"/>
              </a:rPr>
              <a:t>“Evidence Based”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ＭＳ Ｐゴシック" pitchFamily="-96" charset="-128"/>
              </a:rPr>
              <a:t>Model</a:t>
            </a:r>
          </a:p>
        </p:txBody>
      </p:sp>
      <p:pic>
        <p:nvPicPr>
          <p:cNvPr id="15365" name="Picture 2" descr="http://t3.gstatic.com/images?q=tbn:ANd9GcQmg97N8CoWxUgtMqA-5FlVt-Nshy0RAiGzPnSlv-Gcmg1HyxIi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8574"/>
            <a:ext cx="2905126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6134" y="1734003"/>
            <a:ext cx="3523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&gt;30+ years of research</a:t>
            </a:r>
          </a:p>
          <a:p>
            <a:r>
              <a:rPr lang="en-US" sz="2400" dirty="0" smtClean="0"/>
              <a:t>&gt;25+ years in circulation</a:t>
            </a:r>
          </a:p>
          <a:p>
            <a:r>
              <a:rPr lang="en-US" sz="2400" dirty="0" smtClean="0"/>
              <a:t>&gt;2++ Million copies sold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Leadership Fundamentals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dirty="0" smtClean="0"/>
              <a:t>Leadership is…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Everyone’s business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A relationship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Self-development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Learned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An ongoing process… with practice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A choice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??????? </a:t>
            </a:r>
          </a:p>
        </p:txBody>
      </p:sp>
    </p:spTree>
    <p:extLst>
      <p:ext uri="{BB962C8B-B14F-4D97-AF65-F5344CB8AC3E}">
        <p14:creationId xmlns:p14="http://schemas.microsoft.com/office/powerpoint/2010/main" val="197198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1238250"/>
            <a:ext cx="85344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buSzPct val="75000"/>
              <a:buFont typeface="Zapf Dingbats" pitchFamily="-96" charset="2"/>
              <a:buNone/>
            </a:pPr>
            <a:r>
              <a:rPr lang="en-US" altLang="en-US" sz="5300" i="1" dirty="0">
                <a:solidFill>
                  <a:srgbClr val="002060"/>
                </a:solidFill>
                <a:latin typeface="Times New Roman" pitchFamily="18" charset="0"/>
              </a:rPr>
              <a:t>“Leadership is the art of mobilizing others to want to struggle for shared aspirations.”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endParaRPr lang="en-US" altLang="en-US" sz="53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ct val="30000"/>
              </a:spcAft>
            </a:pPr>
            <a:endParaRPr lang="en-US" altLang="en-US" sz="22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ct val="30000"/>
              </a:spcAft>
            </a:pPr>
            <a:r>
              <a:rPr lang="en-US" altLang="en-US" i="1" dirty="0">
                <a:solidFill>
                  <a:srgbClr val="002060"/>
                </a:solidFill>
                <a:latin typeface="Times New Roman" pitchFamily="18" charset="0"/>
              </a:rPr>
              <a:t>—</a:t>
            </a:r>
            <a:r>
              <a:rPr lang="en-US" altLang="en-US" i="1" dirty="0">
                <a:solidFill>
                  <a:srgbClr val="002060"/>
                </a:solidFill>
              </a:rPr>
              <a:t>Jim </a:t>
            </a:r>
            <a:r>
              <a:rPr lang="en-US" altLang="en-US" i="1" dirty="0" err="1">
                <a:solidFill>
                  <a:srgbClr val="002060"/>
                </a:solidFill>
              </a:rPr>
              <a:t>Kouzes</a:t>
            </a:r>
            <a:r>
              <a:rPr lang="en-US" altLang="en-US" i="1" dirty="0">
                <a:solidFill>
                  <a:srgbClr val="002060"/>
                </a:solidFill>
              </a:rPr>
              <a:t> and Barry Posner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endParaRPr lang="en-US" altLang="en-US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>
                <a:solidFill>
                  <a:srgbClr val="002060"/>
                </a:solidFill>
              </a:rPr>
              <a:t>The Leadership Challenge,</a:t>
            </a:r>
            <a:r>
              <a:rPr lang="en-US" altLang="en-US" i="1" dirty="0">
                <a:solidFill>
                  <a:srgbClr val="002060"/>
                </a:solidFill>
              </a:rPr>
              <a:t> Third Ed.</a:t>
            </a:r>
            <a:endParaRPr lang="en-US" altLang="en-US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2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</a:rPr>
              <a:t>If you don’t believe </a:t>
            </a:r>
            <a:r>
              <a:rPr lang="en-US" altLang="en-US" sz="4000" dirty="0" smtClean="0">
                <a:solidFill>
                  <a:srgbClr val="002060"/>
                </a:solidFill>
              </a:rPr>
              <a:t>in the messenger,</a:t>
            </a:r>
            <a:endParaRPr lang="en-US" altLang="en-US" sz="4000" dirty="0">
              <a:solidFill>
                <a:srgbClr val="002060"/>
              </a:solidFill>
            </a:endParaRPr>
          </a:p>
          <a:p>
            <a:r>
              <a:rPr lang="en-US" altLang="en-US" sz="4000" dirty="0">
                <a:solidFill>
                  <a:srgbClr val="002060"/>
                </a:solidFill>
              </a:rPr>
              <a:t>you won’t believe the </a:t>
            </a:r>
            <a:r>
              <a:rPr lang="en-US" altLang="en-US" sz="4000" dirty="0" smtClean="0">
                <a:solidFill>
                  <a:srgbClr val="002060"/>
                </a:solidFill>
              </a:rPr>
              <a:t>message</a:t>
            </a:r>
            <a:r>
              <a:rPr lang="en-US" altLang="en-US" sz="4400" dirty="0" smtClean="0">
                <a:solidFill>
                  <a:srgbClr val="002060"/>
                </a:solidFill>
              </a:rPr>
              <a:t>.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609600" y="504825"/>
            <a:ext cx="515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1"/>
                </a:solidFill>
              </a:rPr>
              <a:t>1</a:t>
            </a:r>
            <a:r>
              <a:rPr lang="en-US" altLang="en-US" sz="4000" baseline="30000">
                <a:solidFill>
                  <a:schemeClr val="bg1"/>
                </a:solidFill>
              </a:rPr>
              <a:t>st</a:t>
            </a:r>
            <a:r>
              <a:rPr lang="en-US" altLang="en-US" sz="4000">
                <a:solidFill>
                  <a:schemeClr val="bg1"/>
                </a:solidFill>
              </a:rPr>
              <a:t> Law of Leadership</a:t>
            </a:r>
            <a:r>
              <a:rPr lang="en-US" altLang="en-US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82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LC PowerPoint Template Version 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743</Words>
  <Application>Microsoft Office PowerPoint</Application>
  <PresentationFormat>On-screen Show (4:3)</PresentationFormat>
  <Paragraphs>179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黑体</vt:lpstr>
      <vt:lpstr>Zapf Dingbats</vt:lpstr>
      <vt:lpstr>Arial</vt:lpstr>
      <vt:lpstr>Calibri</vt:lpstr>
      <vt:lpstr>Symbol</vt:lpstr>
      <vt:lpstr>Times New Roman</vt:lpstr>
      <vt:lpstr>Wingdings</vt:lpstr>
      <vt:lpstr>TLC PowerPoint Template Version 1</vt:lpstr>
      <vt:lpstr>PowerPoint Presentation</vt:lpstr>
      <vt:lpstr>Steve Skarke</vt:lpstr>
      <vt:lpstr>PowerPoint Presentation</vt:lpstr>
      <vt:lpstr>Why Are You Here?</vt:lpstr>
      <vt:lpstr>Question….</vt:lpstr>
      <vt:lpstr>PowerPoint Presentation</vt:lpstr>
      <vt:lpstr>Leadership Fundamentals</vt:lpstr>
      <vt:lpstr>PowerPoint Presentation</vt:lpstr>
      <vt:lpstr>PowerPoint Presentation</vt:lpstr>
      <vt:lpstr>PowerPoint Presentation</vt:lpstr>
      <vt:lpstr>PowerPoint Presentation</vt:lpstr>
      <vt:lpstr>What is The Leadership Challenge?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Admired Leaders</vt:lpstr>
      <vt:lpstr>CTS Leadership Characterisitics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Porterfield, Jessica - San Francisco</dc:creator>
  <cp:lastModifiedBy>Skarke, Steve</cp:lastModifiedBy>
  <cp:revision>194</cp:revision>
  <cp:lastPrinted>2012-08-08T18:00:34Z</cp:lastPrinted>
  <dcterms:created xsi:type="dcterms:W3CDTF">2013-03-27T23:22:18Z</dcterms:created>
  <dcterms:modified xsi:type="dcterms:W3CDTF">2018-08-25T01:44:08Z</dcterms:modified>
</cp:coreProperties>
</file>